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5" r:id="rId1"/>
  </p:sldMasterIdLst>
  <p:notesMasterIdLst>
    <p:notesMasterId r:id="rId17"/>
  </p:notesMasterIdLst>
  <p:sldIdLst>
    <p:sldId id="256" r:id="rId2"/>
    <p:sldId id="288" r:id="rId3"/>
    <p:sldId id="290" r:id="rId4"/>
    <p:sldId id="303" r:id="rId5"/>
    <p:sldId id="292" r:id="rId6"/>
    <p:sldId id="306" r:id="rId7"/>
    <p:sldId id="293" r:id="rId8"/>
    <p:sldId id="304" r:id="rId9"/>
    <p:sldId id="305" r:id="rId10"/>
    <p:sldId id="296" r:id="rId11"/>
    <p:sldId id="295" r:id="rId12"/>
    <p:sldId id="294" r:id="rId13"/>
    <p:sldId id="280" r:id="rId14"/>
    <p:sldId id="283" r:id="rId15"/>
    <p:sldId id="297" r:id="rId16"/>
  </p:sldIdLst>
  <p:sldSz cx="9144000" cy="6858000" type="screen4x3"/>
  <p:notesSz cx="6797675" cy="9931400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00"/>
    <a:srgbClr val="F4EE00"/>
    <a:srgbClr val="F20000"/>
    <a:srgbClr val="000099"/>
    <a:srgbClr val="006600"/>
    <a:srgbClr val="E7E20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DCEE2-1F5E-4D60-AC77-6299F84DA9FB}" type="datetimeFigureOut">
              <a:rPr lang="bg-BG" smtClean="0"/>
              <a:t>19.4.2023 г.</a:t>
            </a:fld>
            <a:endParaRPr lang="bg-BG" dirty="0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8775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2925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2AD56B-94F9-47AE-9E1E-CDC76EB3F785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07027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pPr>
              <a:defRPr/>
            </a:pPr>
            <a:fld id="{747E383A-EF0A-42B1-95C7-FEF9F5A2C1EC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4977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pPr>
              <a:defRPr/>
            </a:pPr>
            <a:fld id="{21A447EB-5956-4AFC-9721-2431797DAFD3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24837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pPr>
              <a:defRPr/>
            </a:pPr>
            <a:fld id="{21A447EB-5956-4AFC-9721-2431797DAFD3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74384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21A447EB-5956-4AFC-9721-2431797DAFD3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0828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pPr>
              <a:defRPr/>
            </a:pPr>
            <a:fld id="{21A447EB-5956-4AFC-9721-2431797DAFD3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03732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447EB-5956-4AFC-9721-2431797DAFD3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153141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и с карти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447EB-5956-4AFC-9721-2431797DAFD3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032243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F64D86-55D0-49D9-A887-F02022916B5F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98686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 bwMode="ltGray"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fld id="{A757AEDA-9D31-4769-A1A2-7F9DDE27FBCD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9076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FADC3-BA93-483F-AFA5-D61A6DB24353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1658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pPr>
              <a:defRPr/>
            </a:pPr>
            <a:fld id="{96004666-0096-4CFA-9E7C-F550B5D7557A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057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0BDAF-9FDB-4989-A75A-74CC1CC16F78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0781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3542E3-1065-4329-9CDC-4C25B5851D38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71697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7C582A-2BBB-4E90-82B1-81C786CFC0EE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76288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A6C4A-7C7D-41E6-A291-A47D7AA7CC6D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2295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F6F38-BB62-4227-85E0-58131A18B93D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3635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 bwMode="ltGray"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954B4-8CD3-4047-83B9-03D705A2AF7F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8559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bg-BG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A447EB-5956-4AFC-9721-2431797DAFD3}" type="slidenum">
              <a:rPr lang="bg-BG" smtClean="0"/>
              <a:pPr>
                <a:defRPr/>
              </a:pPr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14634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  <p:sldLayoutId id="2147483967" r:id="rId12"/>
    <p:sldLayoutId id="2147483968" r:id="rId13"/>
    <p:sldLayoutId id="2147483969" r:id="rId14"/>
    <p:sldLayoutId id="2147483970" r:id="rId15"/>
    <p:sldLayoutId id="2147483971" r:id="rId16"/>
    <p:sldLayoutId id="214748397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cko_pernik@mon.b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1639" y="753228"/>
            <a:ext cx="6992690" cy="1080938"/>
          </a:xfrm>
        </p:spPr>
        <p:txBody>
          <a:bodyPr/>
          <a:lstStyle/>
          <a:p>
            <a:pPr algn="ctr" eaLnBrk="1" hangingPunct="1">
              <a:defRPr/>
            </a:pPr>
            <a:r>
              <a:rPr lang="bg-BG" sz="5400" b="0" dirty="0" smtClean="0">
                <a:solidFill>
                  <a:srgbClr val="E7E200"/>
                </a:solidFill>
              </a:rPr>
              <a:t>    КЪДЕ  ДА УЧА?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idx="1"/>
          </p:nvPr>
        </p:nvSpPr>
        <p:spPr>
          <a:xfrm>
            <a:off x="697706" y="1763883"/>
            <a:ext cx="8281987" cy="5027240"/>
          </a:xfrm>
        </p:spPr>
        <p:txBody>
          <a:bodyPr anchor="ctr"/>
          <a:lstStyle/>
          <a:p>
            <a:pPr algn="ctr">
              <a:buFont typeface="Wingdings" pitchFamily="2" charset="2"/>
              <a:buNone/>
              <a:defRPr/>
            </a:pPr>
            <a:r>
              <a:rPr lang="bg-BG" sz="6600" dirty="0" smtClean="0">
                <a:solidFill>
                  <a:srgbClr val="FFFF00"/>
                </a:solidFill>
              </a:rPr>
              <a:t> Държавен план-прием в VІІІ клас учебна 2023/2024 година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1638" y="260648"/>
            <a:ext cx="6992689" cy="1368152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rgbClr val="FFC000"/>
                </a:solidFill>
              </a:rPr>
              <a:t>ПГОТ “Св. Иван Рилски“</a:t>
            </a:r>
            <a:endParaRPr lang="bg-BG" dirty="0">
              <a:solidFill>
                <a:srgbClr val="FFC000"/>
              </a:solidFill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7282097"/>
              </p:ext>
            </p:extLst>
          </p:nvPr>
        </p:nvGraphicFramePr>
        <p:xfrm>
          <a:off x="179511" y="1484786"/>
          <a:ext cx="8856983" cy="2768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7314">
                  <a:extLst>
                    <a:ext uri="{9D8B030D-6E8A-4147-A177-3AD203B41FA5}">
                      <a16:colId xmlns:a16="http://schemas.microsoft.com/office/drawing/2014/main" val="257041640"/>
                    </a:ext>
                  </a:extLst>
                </a:gridCol>
                <a:gridCol w="567168">
                  <a:extLst>
                    <a:ext uri="{9D8B030D-6E8A-4147-A177-3AD203B41FA5}">
                      <a16:colId xmlns:a16="http://schemas.microsoft.com/office/drawing/2014/main" val="3325785625"/>
                    </a:ext>
                  </a:extLst>
                </a:gridCol>
                <a:gridCol w="1959709">
                  <a:extLst>
                    <a:ext uri="{9D8B030D-6E8A-4147-A177-3AD203B41FA5}">
                      <a16:colId xmlns:a16="http://schemas.microsoft.com/office/drawing/2014/main" val="785377327"/>
                    </a:ext>
                  </a:extLst>
                </a:gridCol>
                <a:gridCol w="1771396">
                  <a:extLst>
                    <a:ext uri="{9D8B030D-6E8A-4147-A177-3AD203B41FA5}">
                      <a16:colId xmlns:a16="http://schemas.microsoft.com/office/drawing/2014/main" val="1502923369"/>
                    </a:ext>
                  </a:extLst>
                </a:gridCol>
                <a:gridCol w="1771396">
                  <a:extLst>
                    <a:ext uri="{9D8B030D-6E8A-4147-A177-3AD203B41FA5}">
                      <a16:colId xmlns:a16="http://schemas.microsoft.com/office/drawing/2014/main" val="213724839"/>
                    </a:ext>
                  </a:extLst>
                </a:gridCol>
              </a:tblGrid>
              <a:tr h="695202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Специалност от професия/професия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Брой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ЧЕ-разширено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Изпити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err="1" smtClean="0"/>
                        <a:t>Балообразуващи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21359"/>
                  </a:ext>
                </a:extLst>
              </a:tr>
              <a:tr h="914704">
                <a:tc>
                  <a:txBody>
                    <a:bodyPr/>
                    <a:lstStyle/>
                    <a:p>
                      <a:r>
                        <a:rPr lang="bg-BG" dirty="0" smtClean="0"/>
                        <a:t>Производство на кулинарни</a:t>
                      </a:r>
                      <a:r>
                        <a:rPr lang="bg-BG" baseline="0" dirty="0" smtClean="0"/>
                        <a:t> изделия и напитки/Готвач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1-26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           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География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193074"/>
                  </a:ext>
                </a:extLst>
              </a:tr>
              <a:tr h="1158733">
                <a:tc>
                  <a:txBody>
                    <a:bodyPr/>
                    <a:lstStyle/>
                    <a:p>
                      <a:r>
                        <a:rPr lang="bg-BG" dirty="0" smtClean="0"/>
                        <a:t>Рекламна графика/Дизайнер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1-26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</a:t>
                      </a:r>
                      <a:r>
                        <a:rPr lang="bg-BG" baseline="0" dirty="0" smtClean="0"/>
                        <a:t>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ИТ, ИИ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16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07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1639" y="188640"/>
            <a:ext cx="6896534" cy="1645526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rgbClr val="FFC000"/>
                </a:solidFill>
              </a:rPr>
              <a:t>ПГИ</a:t>
            </a:r>
            <a:endParaRPr lang="bg-BG" dirty="0">
              <a:solidFill>
                <a:srgbClr val="FFC000"/>
              </a:solidFill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887683"/>
              </p:ext>
            </p:extLst>
          </p:nvPr>
        </p:nvGraphicFramePr>
        <p:xfrm>
          <a:off x="251520" y="1412777"/>
          <a:ext cx="8712969" cy="534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5088">
                  <a:extLst>
                    <a:ext uri="{9D8B030D-6E8A-4147-A177-3AD203B41FA5}">
                      <a16:colId xmlns:a16="http://schemas.microsoft.com/office/drawing/2014/main" val="257041640"/>
                    </a:ext>
                  </a:extLst>
                </a:gridCol>
                <a:gridCol w="914849">
                  <a:extLst>
                    <a:ext uri="{9D8B030D-6E8A-4147-A177-3AD203B41FA5}">
                      <a16:colId xmlns:a16="http://schemas.microsoft.com/office/drawing/2014/main" val="3325785625"/>
                    </a:ext>
                  </a:extLst>
                </a:gridCol>
                <a:gridCol w="1927844">
                  <a:extLst>
                    <a:ext uri="{9D8B030D-6E8A-4147-A177-3AD203B41FA5}">
                      <a16:colId xmlns:a16="http://schemas.microsoft.com/office/drawing/2014/main" val="785377327"/>
                    </a:ext>
                  </a:extLst>
                </a:gridCol>
                <a:gridCol w="1742594">
                  <a:extLst>
                    <a:ext uri="{9D8B030D-6E8A-4147-A177-3AD203B41FA5}">
                      <a16:colId xmlns:a16="http://schemas.microsoft.com/office/drawing/2014/main" val="1502923369"/>
                    </a:ext>
                  </a:extLst>
                </a:gridCol>
                <a:gridCol w="1742594">
                  <a:extLst>
                    <a:ext uri="{9D8B030D-6E8A-4147-A177-3AD203B41FA5}">
                      <a16:colId xmlns:a16="http://schemas.microsoft.com/office/drawing/2014/main" val="213724839"/>
                    </a:ext>
                  </a:extLst>
                </a:gridCol>
              </a:tblGrid>
              <a:tr h="897901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Специалност от професия/професия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Брой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ЧЕ-разширено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Изпити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err="1" smtClean="0"/>
                        <a:t>балообразуващи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21359"/>
                  </a:ext>
                </a:extLst>
              </a:tr>
              <a:tr h="963193">
                <a:tc>
                  <a:txBody>
                    <a:bodyPr/>
                    <a:lstStyle/>
                    <a:p>
                      <a:r>
                        <a:rPr lang="bg-BG" dirty="0" smtClean="0"/>
                        <a:t>Икономика и мениджмънт/Икономист/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1-26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География, ИТ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903398"/>
                  </a:ext>
                </a:extLst>
              </a:tr>
              <a:tr h="1252151">
                <a:tc>
                  <a:txBody>
                    <a:bodyPr/>
                    <a:lstStyle/>
                    <a:p>
                      <a:r>
                        <a:rPr lang="bg-BG" dirty="0" smtClean="0"/>
                        <a:t>Компютърни мрежи/Техник компютърни системи/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1-26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География,</a:t>
                      </a:r>
                    </a:p>
                    <a:p>
                      <a:pPr algn="ctr"/>
                      <a:r>
                        <a:rPr lang="bg-BG" dirty="0" smtClean="0"/>
                        <a:t>ИТ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674557"/>
                  </a:ext>
                </a:extLst>
              </a:tr>
              <a:tr h="963193">
                <a:tc>
                  <a:txBody>
                    <a:bodyPr/>
                    <a:lstStyle/>
                    <a:p>
                      <a:r>
                        <a:rPr lang="bg-BG" dirty="0" smtClean="0"/>
                        <a:t>Икономическа информатика/Икономист-информатик/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1-26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</a:t>
                      </a:r>
                      <a:r>
                        <a:rPr lang="bg-BG" baseline="0" dirty="0" smtClean="0"/>
                        <a:t>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География, ИТ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193074"/>
                  </a:ext>
                </a:extLst>
              </a:tr>
              <a:tr h="1252151">
                <a:tc>
                  <a:txBody>
                    <a:bodyPr/>
                    <a:lstStyle/>
                    <a:p>
                      <a:r>
                        <a:rPr lang="bg-BG" dirty="0" smtClean="0"/>
                        <a:t>Електронна търговия/Организатор</a:t>
                      </a:r>
                      <a:r>
                        <a:rPr lang="bg-BG" baseline="0" dirty="0" smtClean="0"/>
                        <a:t> интернет приложения/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1-26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География, ИТ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16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017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>
                <a:solidFill>
                  <a:srgbClr val="FFC000"/>
                </a:solidFill>
              </a:rPr>
              <a:t>ТПГ “Мария Кюри“</a:t>
            </a:r>
            <a:endParaRPr lang="bg-BG" dirty="0">
              <a:solidFill>
                <a:srgbClr val="FFC000"/>
              </a:solidFill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938945"/>
              </p:ext>
            </p:extLst>
          </p:nvPr>
        </p:nvGraphicFramePr>
        <p:xfrm>
          <a:off x="323527" y="2420888"/>
          <a:ext cx="8287073" cy="4104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4914">
                  <a:extLst>
                    <a:ext uri="{9D8B030D-6E8A-4147-A177-3AD203B41FA5}">
                      <a16:colId xmlns:a16="http://schemas.microsoft.com/office/drawing/2014/main" val="257041640"/>
                    </a:ext>
                  </a:extLst>
                </a:gridCol>
                <a:gridCol w="553719">
                  <a:extLst>
                    <a:ext uri="{9D8B030D-6E8A-4147-A177-3AD203B41FA5}">
                      <a16:colId xmlns:a16="http://schemas.microsoft.com/office/drawing/2014/main" val="3325785625"/>
                    </a:ext>
                  </a:extLst>
                </a:gridCol>
                <a:gridCol w="1833610">
                  <a:extLst>
                    <a:ext uri="{9D8B030D-6E8A-4147-A177-3AD203B41FA5}">
                      <a16:colId xmlns:a16="http://schemas.microsoft.com/office/drawing/2014/main" val="785377327"/>
                    </a:ext>
                  </a:extLst>
                </a:gridCol>
                <a:gridCol w="1657415">
                  <a:extLst>
                    <a:ext uri="{9D8B030D-6E8A-4147-A177-3AD203B41FA5}">
                      <a16:colId xmlns:a16="http://schemas.microsoft.com/office/drawing/2014/main" val="1502923369"/>
                    </a:ext>
                  </a:extLst>
                </a:gridCol>
                <a:gridCol w="1657415">
                  <a:extLst>
                    <a:ext uri="{9D8B030D-6E8A-4147-A177-3AD203B41FA5}">
                      <a16:colId xmlns:a16="http://schemas.microsoft.com/office/drawing/2014/main" val="213724839"/>
                    </a:ext>
                  </a:extLst>
                </a:gridCol>
              </a:tblGrid>
              <a:tr h="808617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Специалност от професия/професия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Брой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Чужд</a:t>
                      </a:r>
                      <a:r>
                        <a:rPr lang="bg-BG" baseline="0" dirty="0" smtClean="0"/>
                        <a:t> език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Изпити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err="1" smtClean="0"/>
                        <a:t>Балообразуващи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21359"/>
                  </a:ext>
                </a:extLst>
              </a:tr>
              <a:tr h="1338935">
                <a:tc>
                  <a:txBody>
                    <a:bodyPr/>
                    <a:lstStyle/>
                    <a:p>
                      <a:r>
                        <a:rPr lang="bg-BG" dirty="0" smtClean="0"/>
                        <a:t>Машини за гореща обработка на металите/Машинен оператор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1-26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r>
                        <a:rPr lang="bg-BG" baseline="0" dirty="0" smtClean="0"/>
                        <a:t> – без разширено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Физика, ИТ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903398"/>
                  </a:ext>
                </a:extLst>
              </a:tr>
              <a:tr h="1956905">
                <a:tc>
                  <a:txBody>
                    <a:bodyPr/>
                    <a:lstStyle/>
                    <a:p>
                      <a:r>
                        <a:rPr lang="bg-BG" dirty="0" smtClean="0"/>
                        <a:t>Технология на фармацевтични и парфюмерийно-козметични</a:t>
                      </a:r>
                      <a:r>
                        <a:rPr lang="bg-BG" baseline="0" dirty="0" smtClean="0"/>
                        <a:t> продукти/Химик-технолог/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1-26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 - разширено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Химия, ИТ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674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3450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>
                <a:solidFill>
                  <a:srgbClr val="FFFF00"/>
                </a:solidFill>
              </a:rPr>
              <a:t>НАЧИН НА БАЛООБРАЗУВАНЕ</a:t>
            </a:r>
            <a:endParaRPr lang="bg-BG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4797152"/>
          </a:xfrm>
        </p:spPr>
        <p:txBody>
          <a:bodyPr/>
          <a:lstStyle/>
          <a:p>
            <a:r>
              <a:rPr lang="bg-BG" sz="2000" dirty="0" smtClean="0">
                <a:solidFill>
                  <a:srgbClr val="FFFF00"/>
                </a:solidFill>
              </a:rPr>
              <a:t>За всички специалности </a:t>
            </a:r>
            <a:r>
              <a:rPr lang="bg-BG" sz="2000" dirty="0" smtClean="0"/>
              <a:t>– удвоената оценака от изпита по БЕЛ + удвоената оценка от изпита по математика + </a:t>
            </a:r>
            <a:r>
              <a:rPr lang="bg-BG" sz="2000" dirty="0" err="1" smtClean="0"/>
              <a:t>балообразуващите</a:t>
            </a:r>
            <a:r>
              <a:rPr lang="bg-BG" sz="2000" dirty="0" smtClean="0"/>
              <a:t> предмети от свидетелството за основно образование. </a:t>
            </a:r>
            <a:r>
              <a:rPr lang="bg-BG" sz="2000" dirty="0" smtClean="0">
                <a:solidFill>
                  <a:schemeClr val="bg1"/>
                </a:solidFill>
              </a:rPr>
              <a:t>Максимален бал-500.</a:t>
            </a:r>
          </a:p>
          <a:p>
            <a:r>
              <a:rPr lang="bg-BG" sz="2000" dirty="0" smtClean="0">
                <a:solidFill>
                  <a:srgbClr val="FFFF00"/>
                </a:solidFill>
              </a:rPr>
              <a:t>За специалностите Интериорен дизайн и Компютърна графика в ПГТС „Арх. Йордан Миланов</a:t>
            </a:r>
            <a:r>
              <a:rPr lang="bg-BG" sz="2000" dirty="0" smtClean="0"/>
              <a:t>“- оценката от изпита по БЕЛ + оценката от изпита по математика + удвоената оценка от изпита за проверка на способностити по Изобразително изкуство + </a:t>
            </a:r>
            <a:r>
              <a:rPr lang="bg-BG" sz="2000" dirty="0" err="1" smtClean="0"/>
              <a:t>балообразуващите</a:t>
            </a:r>
            <a:r>
              <a:rPr lang="bg-BG" sz="2000" dirty="0" smtClean="0"/>
              <a:t> предмети от свидетелството за основно образование. </a:t>
            </a:r>
            <a:r>
              <a:rPr lang="bg-BG" sz="2000" dirty="0" smtClean="0">
                <a:solidFill>
                  <a:schemeClr val="bg1"/>
                </a:solidFill>
              </a:rPr>
              <a:t>Максимален бал-500.</a:t>
            </a:r>
          </a:p>
          <a:p>
            <a:r>
              <a:rPr lang="bg-BG" sz="2000" dirty="0" smtClean="0">
                <a:solidFill>
                  <a:srgbClr val="FFFF00"/>
                </a:solidFill>
              </a:rPr>
              <a:t>Оценките от свидетелството за основно образование  се превръщат в точки</a:t>
            </a:r>
          </a:p>
          <a:p>
            <a:endParaRPr lang="bg-BG" sz="20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09993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/>
              <a:t>Превръщане на оценките в точки</a:t>
            </a:r>
            <a:endParaRPr lang="bg-BG" dirty="0"/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552626"/>
              </p:ext>
            </p:extLst>
          </p:nvPr>
        </p:nvGraphicFramePr>
        <p:xfrm>
          <a:off x="611560" y="2636910"/>
          <a:ext cx="7999040" cy="338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9520">
                  <a:extLst>
                    <a:ext uri="{9D8B030D-6E8A-4147-A177-3AD203B41FA5}">
                      <a16:colId xmlns:a16="http://schemas.microsoft.com/office/drawing/2014/main" val="3645830913"/>
                    </a:ext>
                  </a:extLst>
                </a:gridCol>
                <a:gridCol w="3999520">
                  <a:extLst>
                    <a:ext uri="{9D8B030D-6E8A-4147-A177-3AD203B41FA5}">
                      <a16:colId xmlns:a16="http://schemas.microsoft.com/office/drawing/2014/main" val="4257768449"/>
                    </a:ext>
                  </a:extLst>
                </a:gridCol>
              </a:tblGrid>
              <a:tr h="676876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rgbClr val="FFFF00"/>
                          </a:solidFill>
                        </a:rPr>
                        <a:t>оценка</a:t>
                      </a:r>
                      <a:endParaRPr lang="bg-B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rgbClr val="FFFF00"/>
                          </a:solidFill>
                        </a:rPr>
                        <a:t>точки</a:t>
                      </a:r>
                      <a:endParaRPr lang="bg-B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551730"/>
                  </a:ext>
                </a:extLst>
              </a:tr>
              <a:tr h="676876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bg-B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endParaRPr lang="bg-B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850854"/>
                  </a:ext>
                </a:extLst>
              </a:tr>
              <a:tr h="676876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bg-B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rgbClr val="FF0000"/>
                          </a:solidFill>
                        </a:rPr>
                        <a:t>39</a:t>
                      </a:r>
                      <a:endParaRPr lang="bg-B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616098"/>
                  </a:ext>
                </a:extLst>
              </a:tr>
              <a:tr h="676876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bg-B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bg-B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493424"/>
                  </a:ext>
                </a:extLst>
              </a:tr>
              <a:tr h="676876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bg-B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bg-BG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2336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009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0" y="116632"/>
            <a:ext cx="8100392" cy="1944216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rgbClr val="FFC000"/>
                </a:solidFill>
              </a:rPr>
              <a:t>Допълнителна информация</a:t>
            </a:r>
            <a:endParaRPr lang="bg-BG" dirty="0">
              <a:solidFill>
                <a:srgbClr val="FFC000"/>
              </a:solidFill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Ирина Тенева, Педагогически съветник – тел. 0879010719</a:t>
            </a:r>
          </a:p>
          <a:p>
            <a:r>
              <a:rPr lang="bg-BG" dirty="0" smtClean="0"/>
              <a:t>Център за кариерно ориентиране – гр. Перник -</a:t>
            </a:r>
            <a:r>
              <a:rPr lang="bg-BG" dirty="0">
                <a:effectLst/>
              </a:rPr>
              <a:t>e-</a:t>
            </a:r>
            <a:r>
              <a:rPr lang="bg-BG" dirty="0" err="1">
                <a:effectLst/>
              </a:rPr>
              <a:t>mail</a:t>
            </a:r>
            <a:r>
              <a:rPr lang="bg-BG" dirty="0">
                <a:effectLst/>
              </a:rPr>
              <a:t>: </a:t>
            </a:r>
            <a:r>
              <a:rPr lang="bg-BG" u="sng" dirty="0">
                <a:solidFill>
                  <a:srgbClr val="FFC000"/>
                </a:solidFill>
                <a:effectLst/>
                <a:hlinkClick r:id="rId2"/>
              </a:rPr>
              <a:t>cko_pernik@mon.bg</a:t>
            </a:r>
            <a:endParaRPr lang="bg-BG" dirty="0">
              <a:solidFill>
                <a:srgbClr val="FFC000"/>
              </a:solidFill>
              <a:effectLst/>
            </a:endParaRPr>
          </a:p>
          <a:p>
            <a:r>
              <a:rPr lang="bg-BG" dirty="0" smtClean="0"/>
              <a:t>Национален портал за кариерно ориентиране - </a:t>
            </a:r>
            <a:r>
              <a:rPr lang="en-US" dirty="0"/>
              <a:t>https://orientirane.mon.bg/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7226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FFC000"/>
                </a:solidFill>
              </a:rPr>
              <a:t>Гимназия с преподаване на чужд език “С. Радев</a:t>
            </a:r>
            <a:r>
              <a:rPr lang="bg-BG" dirty="0" smtClean="0">
                <a:solidFill>
                  <a:schemeClr val="accent1"/>
                </a:solidFill>
              </a:rPr>
              <a:t>“</a:t>
            </a:r>
            <a:endParaRPr lang="bg-BG" dirty="0">
              <a:solidFill>
                <a:schemeClr val="accent1"/>
              </a:solidFill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305794"/>
              </p:ext>
            </p:extLst>
          </p:nvPr>
        </p:nvGraphicFramePr>
        <p:xfrm>
          <a:off x="467543" y="2348881"/>
          <a:ext cx="8568952" cy="3888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8234">
                  <a:extLst>
                    <a:ext uri="{9D8B030D-6E8A-4147-A177-3AD203B41FA5}">
                      <a16:colId xmlns:a16="http://schemas.microsoft.com/office/drawing/2014/main" val="4262392313"/>
                    </a:ext>
                  </a:extLst>
                </a:gridCol>
                <a:gridCol w="549852">
                  <a:extLst>
                    <a:ext uri="{9D8B030D-6E8A-4147-A177-3AD203B41FA5}">
                      <a16:colId xmlns:a16="http://schemas.microsoft.com/office/drawing/2014/main" val="1876461479"/>
                    </a:ext>
                  </a:extLst>
                </a:gridCol>
                <a:gridCol w="896967">
                  <a:extLst>
                    <a:ext uri="{9D8B030D-6E8A-4147-A177-3AD203B41FA5}">
                      <a16:colId xmlns:a16="http://schemas.microsoft.com/office/drawing/2014/main" val="3293721644"/>
                    </a:ext>
                  </a:extLst>
                </a:gridCol>
                <a:gridCol w="1303971">
                  <a:extLst>
                    <a:ext uri="{9D8B030D-6E8A-4147-A177-3AD203B41FA5}">
                      <a16:colId xmlns:a16="http://schemas.microsoft.com/office/drawing/2014/main" val="3470863667"/>
                    </a:ext>
                  </a:extLst>
                </a:gridCol>
                <a:gridCol w="1413347">
                  <a:extLst>
                    <a:ext uri="{9D8B030D-6E8A-4147-A177-3AD203B41FA5}">
                      <a16:colId xmlns:a16="http://schemas.microsoft.com/office/drawing/2014/main" val="874539494"/>
                    </a:ext>
                  </a:extLst>
                </a:gridCol>
                <a:gridCol w="915174">
                  <a:extLst>
                    <a:ext uri="{9D8B030D-6E8A-4147-A177-3AD203B41FA5}">
                      <a16:colId xmlns:a16="http://schemas.microsoft.com/office/drawing/2014/main" val="3440246004"/>
                    </a:ext>
                  </a:extLst>
                </a:gridCol>
                <a:gridCol w="931407">
                  <a:extLst>
                    <a:ext uri="{9D8B030D-6E8A-4147-A177-3AD203B41FA5}">
                      <a16:colId xmlns:a16="http://schemas.microsoft.com/office/drawing/2014/main" val="1476782895"/>
                    </a:ext>
                  </a:extLst>
                </a:gridCol>
              </a:tblGrid>
              <a:tr h="671783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Профил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Брой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ЧЕ-</a:t>
                      </a:r>
                      <a:r>
                        <a:rPr lang="bg-BG" dirty="0" err="1" smtClean="0"/>
                        <a:t>инт</a:t>
                      </a:r>
                      <a:r>
                        <a:rPr lang="bg-BG" dirty="0" smtClean="0"/>
                        <a:t>.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Изпит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err="1" smtClean="0"/>
                        <a:t>Балооб</a:t>
                      </a:r>
                      <a:r>
                        <a:rPr lang="bg-BG" dirty="0" smtClean="0"/>
                        <a:t>.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І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ІІ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55154393"/>
                  </a:ext>
                </a:extLst>
              </a:tr>
              <a:tr h="671783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Чужди</a:t>
                      </a:r>
                      <a:r>
                        <a:rPr lang="bg-BG" baseline="0" dirty="0" smtClean="0"/>
                        <a:t> езици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1-26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ИЕ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80988648"/>
                  </a:ext>
                </a:extLst>
              </a:tr>
              <a:tr h="671783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Чужди</a:t>
                      </a:r>
                      <a:r>
                        <a:rPr lang="bg-BG" baseline="0" dirty="0" smtClean="0"/>
                        <a:t> езици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2-52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НЕ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НЕ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7337384"/>
                  </a:ext>
                </a:extLst>
              </a:tr>
              <a:tr h="671783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Чужди</a:t>
                      </a:r>
                      <a:r>
                        <a:rPr lang="bg-BG" baseline="0" dirty="0" smtClean="0"/>
                        <a:t> езици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1-26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ФЕ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ФЕ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6919922"/>
                  </a:ext>
                </a:extLst>
              </a:tr>
              <a:tr h="671783">
                <a:tc>
                  <a:txBody>
                    <a:bodyPr/>
                    <a:lstStyle/>
                    <a:p>
                      <a:pPr algn="ctr"/>
                      <a:r>
                        <a:rPr lang="bg-BG" baseline="0" dirty="0" smtClean="0"/>
                        <a:t>Софтуерни и хард. н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2-52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Инф.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ИТ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56601993"/>
                  </a:ext>
                </a:extLst>
              </a:tr>
              <a:tr h="529516">
                <a:tc>
                  <a:txBody>
                    <a:bodyPr/>
                    <a:lstStyle/>
                    <a:p>
                      <a:pPr algn="ctr"/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3587191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5005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>
                <a:solidFill>
                  <a:srgbClr val="FFC000"/>
                </a:solidFill>
              </a:rPr>
              <a:t>ПМГ “Хр. Смирненски“</a:t>
            </a: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244284"/>
              </p:ext>
            </p:extLst>
          </p:nvPr>
        </p:nvGraphicFramePr>
        <p:xfrm>
          <a:off x="185663" y="1769382"/>
          <a:ext cx="8778825" cy="4291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0865">
                  <a:extLst>
                    <a:ext uri="{9D8B030D-6E8A-4147-A177-3AD203B41FA5}">
                      <a16:colId xmlns:a16="http://schemas.microsoft.com/office/drawing/2014/main" val="4262392313"/>
                    </a:ext>
                  </a:extLst>
                </a:gridCol>
                <a:gridCol w="1110157">
                  <a:extLst>
                    <a:ext uri="{9D8B030D-6E8A-4147-A177-3AD203B41FA5}">
                      <a16:colId xmlns:a16="http://schemas.microsoft.com/office/drawing/2014/main" val="3293721644"/>
                    </a:ext>
                  </a:extLst>
                </a:gridCol>
                <a:gridCol w="1347944">
                  <a:extLst>
                    <a:ext uri="{9D8B030D-6E8A-4147-A177-3AD203B41FA5}">
                      <a16:colId xmlns:a16="http://schemas.microsoft.com/office/drawing/2014/main" val="3470863667"/>
                    </a:ext>
                  </a:extLst>
                </a:gridCol>
                <a:gridCol w="1461006">
                  <a:extLst>
                    <a:ext uri="{9D8B030D-6E8A-4147-A177-3AD203B41FA5}">
                      <a16:colId xmlns:a16="http://schemas.microsoft.com/office/drawing/2014/main" val="874539494"/>
                    </a:ext>
                  </a:extLst>
                </a:gridCol>
                <a:gridCol w="946036">
                  <a:extLst>
                    <a:ext uri="{9D8B030D-6E8A-4147-A177-3AD203B41FA5}">
                      <a16:colId xmlns:a16="http://schemas.microsoft.com/office/drawing/2014/main" val="3440246004"/>
                    </a:ext>
                  </a:extLst>
                </a:gridCol>
                <a:gridCol w="962817">
                  <a:extLst>
                    <a:ext uri="{9D8B030D-6E8A-4147-A177-3AD203B41FA5}">
                      <a16:colId xmlns:a16="http://schemas.microsoft.com/office/drawing/2014/main" val="1476782895"/>
                    </a:ext>
                  </a:extLst>
                </a:gridCol>
              </a:tblGrid>
              <a:tr h="899203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Профил/специалност от професия/професия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ЧЕ-</a:t>
                      </a:r>
                      <a:r>
                        <a:rPr lang="bg-BG" dirty="0" err="1" smtClean="0"/>
                        <a:t>инт</a:t>
                      </a:r>
                      <a:r>
                        <a:rPr lang="bg-BG" dirty="0" smtClean="0"/>
                        <a:t>.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Изпит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err="1" smtClean="0"/>
                        <a:t>Балооб</a:t>
                      </a:r>
                      <a:r>
                        <a:rPr lang="bg-BG" dirty="0" smtClean="0"/>
                        <a:t>.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І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ІІ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55154393"/>
                  </a:ext>
                </a:extLst>
              </a:tr>
              <a:tr h="899203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Математически 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М, БЕЛ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Математика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Информатика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680988648"/>
                  </a:ext>
                </a:extLst>
              </a:tr>
              <a:tr h="663841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Природни науки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bg1"/>
                          </a:solidFill>
                        </a:rPr>
                        <a:t>М, БЕЛ</a:t>
                      </a:r>
                      <a:endParaRPr lang="bg-BG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Биология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Химия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7337384"/>
                  </a:ext>
                </a:extLst>
              </a:tr>
              <a:tr h="899203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Приложно програмиране/Приложен програмист/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М, БЕЛ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-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-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16919922"/>
                  </a:ext>
                </a:extLst>
              </a:tr>
              <a:tr h="899203">
                <a:tc>
                  <a:txBody>
                    <a:bodyPr/>
                    <a:lstStyle/>
                    <a:p>
                      <a:pPr algn="ctr"/>
                      <a:r>
                        <a:rPr lang="bg-BG" i="0" baseline="0" dirty="0" smtClean="0"/>
                        <a:t>Софтуерни и хардуерни науки</a:t>
                      </a:r>
                      <a:endParaRPr lang="bg-BG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М, БЕЛ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Информатика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err="1" smtClean="0"/>
                        <a:t>Информац</a:t>
                      </a:r>
                      <a:r>
                        <a:rPr lang="bg-BG" dirty="0" smtClean="0"/>
                        <a:t>.</a:t>
                      </a:r>
                      <a:r>
                        <a:rPr lang="bg-BG" baseline="0" dirty="0" smtClean="0"/>
                        <a:t> </a:t>
                      </a:r>
                      <a:r>
                        <a:rPr lang="bg-BG" baseline="0" dirty="0" err="1" smtClean="0"/>
                        <a:t>тех</a:t>
                      </a:r>
                      <a:r>
                        <a:rPr lang="bg-BG" baseline="0" dirty="0" smtClean="0"/>
                        <a:t>.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456601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220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>
                <a:solidFill>
                  <a:srgbClr val="FFC000"/>
                </a:solidFill>
              </a:rPr>
              <a:t>СУРИЧЕ „Д-р Петър Берон“</a:t>
            </a:r>
            <a:endParaRPr lang="bg-BG" dirty="0">
              <a:solidFill>
                <a:srgbClr val="FFC000"/>
              </a:solidFill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5148840"/>
              </p:ext>
            </p:extLst>
          </p:nvPr>
        </p:nvGraphicFramePr>
        <p:xfrm>
          <a:off x="251521" y="2060848"/>
          <a:ext cx="8712967" cy="3654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8303">
                  <a:extLst>
                    <a:ext uri="{9D8B030D-6E8A-4147-A177-3AD203B41FA5}">
                      <a16:colId xmlns:a16="http://schemas.microsoft.com/office/drawing/2014/main" val="4262392313"/>
                    </a:ext>
                  </a:extLst>
                </a:gridCol>
                <a:gridCol w="1177428">
                  <a:extLst>
                    <a:ext uri="{9D8B030D-6E8A-4147-A177-3AD203B41FA5}">
                      <a16:colId xmlns:a16="http://schemas.microsoft.com/office/drawing/2014/main" val="3293721644"/>
                    </a:ext>
                  </a:extLst>
                </a:gridCol>
                <a:gridCol w="1255923">
                  <a:extLst>
                    <a:ext uri="{9D8B030D-6E8A-4147-A177-3AD203B41FA5}">
                      <a16:colId xmlns:a16="http://schemas.microsoft.com/office/drawing/2014/main" val="3470863667"/>
                    </a:ext>
                  </a:extLst>
                </a:gridCol>
                <a:gridCol w="947003">
                  <a:extLst>
                    <a:ext uri="{9D8B030D-6E8A-4147-A177-3AD203B41FA5}">
                      <a16:colId xmlns:a16="http://schemas.microsoft.com/office/drawing/2014/main" val="874539494"/>
                    </a:ext>
                  </a:extLst>
                </a:gridCol>
                <a:gridCol w="1057155">
                  <a:extLst>
                    <a:ext uri="{9D8B030D-6E8A-4147-A177-3AD203B41FA5}">
                      <a16:colId xmlns:a16="http://schemas.microsoft.com/office/drawing/2014/main" val="3825526893"/>
                    </a:ext>
                  </a:extLst>
                </a:gridCol>
                <a:gridCol w="1057155">
                  <a:extLst>
                    <a:ext uri="{9D8B030D-6E8A-4147-A177-3AD203B41FA5}">
                      <a16:colId xmlns:a16="http://schemas.microsoft.com/office/drawing/2014/main" val="2240107505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algn="ctr"/>
                      <a:endParaRPr lang="bg-B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ЧЕ -</a:t>
                      </a:r>
                      <a:r>
                        <a:rPr lang="bg-BG" dirty="0" err="1" smtClean="0"/>
                        <a:t>инт</a:t>
                      </a:r>
                      <a:r>
                        <a:rPr lang="bg-BG" dirty="0" smtClean="0"/>
                        <a:t>.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Изпит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err="1" smtClean="0"/>
                        <a:t>Балооб</a:t>
                      </a:r>
                      <a:r>
                        <a:rPr lang="bg-BG" dirty="0" smtClean="0"/>
                        <a:t>.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І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ІІ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55154393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Организация на туризма и свободното</a:t>
                      </a:r>
                      <a:r>
                        <a:rPr lang="bg-BG" baseline="0" dirty="0" smtClean="0"/>
                        <a:t> време/Организатор на туристическа агентска дейност/</a:t>
                      </a:r>
                    </a:p>
                    <a:p>
                      <a:pPr algn="ctr"/>
                      <a:endParaRPr lang="bg-BG" baseline="0" dirty="0" smtClean="0"/>
                    </a:p>
                    <a:p>
                      <a:pPr algn="ctr"/>
                      <a:endParaRPr lang="bg-BG" baseline="0" dirty="0" smtClean="0"/>
                    </a:p>
                    <a:p>
                      <a:pPr algn="ctr"/>
                      <a:r>
                        <a:rPr lang="bg-BG" baseline="0" dirty="0" smtClean="0"/>
                        <a:t>Чужди езици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-</a:t>
                      </a:r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r>
                        <a:rPr lang="bg-BG" dirty="0" smtClean="0"/>
                        <a:t>-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-</a:t>
                      </a:r>
                      <a:endParaRPr lang="bg-BG" dirty="0"/>
                    </a:p>
                    <a:p>
                      <a:pPr algn="ctr"/>
                      <a:endParaRPr lang="bg-BG" dirty="0"/>
                    </a:p>
                    <a:p>
                      <a:pPr algn="ctr"/>
                      <a:endParaRPr lang="bg-BG" dirty="0"/>
                    </a:p>
                    <a:p>
                      <a:pPr algn="ctr"/>
                      <a:endParaRPr lang="bg-BG" dirty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/>
                    </a:p>
                    <a:p>
                      <a:pPr algn="ctr"/>
                      <a:endParaRPr lang="bg-BG" dirty="0"/>
                    </a:p>
                    <a:p>
                      <a:pPr algn="ctr"/>
                      <a:r>
                        <a:rPr lang="bg-BG" dirty="0" smtClean="0"/>
                        <a:t>-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80988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5773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>
                <a:solidFill>
                  <a:srgbClr val="FFC000"/>
                </a:solidFill>
              </a:rPr>
              <a:t>VІ СУ “</a:t>
            </a:r>
            <a:r>
              <a:rPr lang="bg-BG" dirty="0" err="1" smtClean="0">
                <a:solidFill>
                  <a:srgbClr val="FFC000"/>
                </a:solidFill>
              </a:rPr>
              <a:t>Св.Св.</a:t>
            </a:r>
            <a:r>
              <a:rPr lang="bg-BG" dirty="0" smtClean="0">
                <a:solidFill>
                  <a:srgbClr val="FFC000"/>
                </a:solidFill>
              </a:rPr>
              <a:t> Кирил и Методий“</a:t>
            </a:r>
            <a:endParaRPr lang="bg-BG" dirty="0">
              <a:solidFill>
                <a:srgbClr val="FFC000"/>
              </a:solidFill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549579"/>
              </p:ext>
            </p:extLst>
          </p:nvPr>
        </p:nvGraphicFramePr>
        <p:xfrm>
          <a:off x="179512" y="2564904"/>
          <a:ext cx="8712969" cy="2925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1921">
                  <a:extLst>
                    <a:ext uri="{9D8B030D-6E8A-4147-A177-3AD203B41FA5}">
                      <a16:colId xmlns:a16="http://schemas.microsoft.com/office/drawing/2014/main" val="4060389147"/>
                    </a:ext>
                  </a:extLst>
                </a:gridCol>
                <a:gridCol w="1183267">
                  <a:extLst>
                    <a:ext uri="{9D8B030D-6E8A-4147-A177-3AD203B41FA5}">
                      <a16:colId xmlns:a16="http://schemas.microsoft.com/office/drawing/2014/main" val="2694447710"/>
                    </a:ext>
                  </a:extLst>
                </a:gridCol>
                <a:gridCol w="1893953">
                  <a:extLst>
                    <a:ext uri="{9D8B030D-6E8A-4147-A177-3AD203B41FA5}">
                      <a16:colId xmlns:a16="http://schemas.microsoft.com/office/drawing/2014/main" val="315719891"/>
                    </a:ext>
                  </a:extLst>
                </a:gridCol>
                <a:gridCol w="1591235">
                  <a:extLst>
                    <a:ext uri="{9D8B030D-6E8A-4147-A177-3AD203B41FA5}">
                      <a16:colId xmlns:a16="http://schemas.microsoft.com/office/drawing/2014/main" val="2641360228"/>
                    </a:ext>
                  </a:extLst>
                </a:gridCol>
                <a:gridCol w="1742593">
                  <a:extLst>
                    <a:ext uri="{9D8B030D-6E8A-4147-A177-3AD203B41FA5}">
                      <a16:colId xmlns:a16="http://schemas.microsoft.com/office/drawing/2014/main" val="791417196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Специалност от професия/професия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Брой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ЧЕ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Изпити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err="1" smtClean="0"/>
                        <a:t>Балообразуващи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045389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r>
                        <a:rPr lang="bg-BG" dirty="0" smtClean="0"/>
                        <a:t>Съдебна администрация</a:t>
                      </a:r>
                    </a:p>
                    <a:p>
                      <a:r>
                        <a:rPr lang="bg-BG" dirty="0" smtClean="0"/>
                        <a:t>/Съдебен служител/</a:t>
                      </a:r>
                    </a:p>
                    <a:p>
                      <a:endParaRPr lang="bg-BG" dirty="0" smtClean="0"/>
                    </a:p>
                    <a:p>
                      <a:r>
                        <a:rPr lang="bg-BG" dirty="0" smtClean="0"/>
                        <a:t>Предприемачески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 – 26</a:t>
                      </a:r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r>
                        <a:rPr lang="bg-BG" dirty="0" smtClean="0"/>
                        <a:t>1-26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АЕ-без</a:t>
                      </a:r>
                      <a:r>
                        <a:rPr lang="bg-BG" baseline="0" dirty="0" smtClean="0"/>
                        <a:t> разширено и интензивно</a:t>
                      </a:r>
                    </a:p>
                    <a:p>
                      <a:pPr algn="ctr"/>
                      <a:endParaRPr lang="bg-BG" baseline="0" dirty="0" smtClean="0"/>
                    </a:p>
                    <a:p>
                      <a:pPr algn="ctr"/>
                      <a:endParaRPr lang="bg-BG" baseline="0" dirty="0" smtClean="0"/>
                    </a:p>
                    <a:p>
                      <a:pPr algn="ctr"/>
                      <a:r>
                        <a:rPr lang="bg-BG" baseline="0" dirty="0" smtClean="0"/>
                        <a:t>АЕ-интензивно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ИТ, АЕ</a:t>
                      </a:r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r>
                        <a:rPr lang="bg-BG" dirty="0" smtClean="0"/>
                        <a:t>ИТ,АЕ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636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634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>
                <a:solidFill>
                  <a:srgbClr val="FFC000"/>
                </a:solidFill>
              </a:rPr>
              <a:t>V СУ “П. Р. Славейков“</a:t>
            </a:r>
            <a:endParaRPr lang="bg-BG" dirty="0">
              <a:solidFill>
                <a:srgbClr val="FFC000"/>
              </a:solidFill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193231"/>
              </p:ext>
            </p:extLst>
          </p:nvPr>
        </p:nvGraphicFramePr>
        <p:xfrm>
          <a:off x="179512" y="2564904"/>
          <a:ext cx="8712969" cy="2651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4060389147"/>
                    </a:ext>
                  </a:extLst>
                </a:gridCol>
                <a:gridCol w="1108924">
                  <a:extLst>
                    <a:ext uri="{9D8B030D-6E8A-4147-A177-3AD203B41FA5}">
                      <a16:colId xmlns:a16="http://schemas.microsoft.com/office/drawing/2014/main" val="2694447710"/>
                    </a:ext>
                  </a:extLst>
                </a:gridCol>
                <a:gridCol w="1893953">
                  <a:extLst>
                    <a:ext uri="{9D8B030D-6E8A-4147-A177-3AD203B41FA5}">
                      <a16:colId xmlns:a16="http://schemas.microsoft.com/office/drawing/2014/main" val="315719891"/>
                    </a:ext>
                  </a:extLst>
                </a:gridCol>
                <a:gridCol w="1591235">
                  <a:extLst>
                    <a:ext uri="{9D8B030D-6E8A-4147-A177-3AD203B41FA5}">
                      <a16:colId xmlns:a16="http://schemas.microsoft.com/office/drawing/2014/main" val="2641360228"/>
                    </a:ext>
                  </a:extLst>
                </a:gridCol>
                <a:gridCol w="1742593">
                  <a:extLst>
                    <a:ext uri="{9D8B030D-6E8A-4147-A177-3AD203B41FA5}">
                      <a16:colId xmlns:a16="http://schemas.microsoft.com/office/drawing/2014/main" val="791417196"/>
                    </a:ext>
                  </a:extLst>
                </a:gridCol>
              </a:tblGrid>
              <a:tr h="1188132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Специалност от професия/професия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Брой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ЧЕ-разширено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Изпити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err="1" smtClean="0"/>
                        <a:t>Балообразуващи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4045389"/>
                  </a:ext>
                </a:extLst>
              </a:tr>
              <a:tr h="1188132">
                <a:tc>
                  <a:txBody>
                    <a:bodyPr/>
                    <a:lstStyle/>
                    <a:p>
                      <a:r>
                        <a:rPr lang="bg-BG" dirty="0" smtClean="0"/>
                        <a:t>Спедиция,</a:t>
                      </a:r>
                      <a:r>
                        <a:rPr lang="bg-BG" baseline="0" dirty="0" smtClean="0"/>
                        <a:t> транспортна и складова логистика/Спедитор логистик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1 - 26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</a:t>
                      </a:r>
                      <a:r>
                        <a:rPr lang="bg-BG" baseline="0" dirty="0" smtClean="0"/>
                        <a:t> География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636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299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-396552" y="476672"/>
            <a:ext cx="9007152" cy="1008111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rgbClr val="FFC000"/>
                </a:solidFill>
              </a:rPr>
              <a:t>“П Г Т С </a:t>
            </a:r>
            <a:r>
              <a:rPr lang="bg-BG" dirty="0">
                <a:solidFill>
                  <a:srgbClr val="FFC000"/>
                </a:solidFill>
              </a:rPr>
              <a:t>“Арх. Й. Миланов</a:t>
            </a: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662893"/>
              </p:ext>
            </p:extLst>
          </p:nvPr>
        </p:nvGraphicFramePr>
        <p:xfrm>
          <a:off x="179512" y="1484783"/>
          <a:ext cx="8784977" cy="54430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5704164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325785625"/>
                    </a:ext>
                  </a:extLst>
                </a:gridCol>
                <a:gridCol w="1886609">
                  <a:extLst>
                    <a:ext uri="{9D8B030D-6E8A-4147-A177-3AD203B41FA5}">
                      <a16:colId xmlns:a16="http://schemas.microsoft.com/office/drawing/2014/main" val="785377327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1502923369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213724839"/>
                    </a:ext>
                  </a:extLst>
                </a:gridCol>
              </a:tblGrid>
              <a:tr h="895536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Специалност от професия/професия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Брой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ЧЕ-Разширено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Изпити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err="1" smtClean="0"/>
                        <a:t>Балообразуващи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21359"/>
                  </a:ext>
                </a:extLst>
              </a:tr>
              <a:tr h="626875">
                <a:tc>
                  <a:txBody>
                    <a:bodyPr/>
                    <a:lstStyle/>
                    <a:p>
                      <a:r>
                        <a:rPr lang="bg-BG" dirty="0" smtClean="0"/>
                        <a:t>Интериорен дизайн/Дизайнер/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1-26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М; ИИ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ИТ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903398"/>
                  </a:ext>
                </a:extLst>
              </a:tr>
              <a:tr h="895536">
                <a:tc>
                  <a:txBody>
                    <a:bodyPr/>
                    <a:lstStyle/>
                    <a:p>
                      <a:r>
                        <a:rPr lang="bg-BG" dirty="0" smtClean="0"/>
                        <a:t>Строителство и архитектура/Строителен техник/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1-26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674557"/>
                  </a:ext>
                </a:extLst>
              </a:tr>
              <a:tr h="895536">
                <a:tc>
                  <a:txBody>
                    <a:bodyPr/>
                    <a:lstStyle/>
                    <a:p>
                      <a:r>
                        <a:rPr lang="bg-BG" dirty="0" smtClean="0"/>
                        <a:t>Компютърна графика/Компютърен график/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1-26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</a:t>
                      </a:r>
                      <a:r>
                        <a:rPr lang="bg-BG" baseline="0" dirty="0" smtClean="0"/>
                        <a:t> М; ИИ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ИТ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193074"/>
                  </a:ext>
                </a:extLst>
              </a:tr>
              <a:tr h="895536">
                <a:tc>
                  <a:txBody>
                    <a:bodyPr/>
                    <a:lstStyle/>
                    <a:p>
                      <a:r>
                        <a:rPr lang="bg-BG" dirty="0" smtClean="0"/>
                        <a:t>Електрически инсталации/Електротехник/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0,5-13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ИТ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16895"/>
                  </a:ext>
                </a:extLst>
              </a:tr>
              <a:tr h="1164197">
                <a:tc>
                  <a:txBody>
                    <a:bodyPr/>
                    <a:lstStyle/>
                    <a:p>
                      <a:r>
                        <a:rPr lang="bg-BG" dirty="0" smtClean="0"/>
                        <a:t>Водно строителство/Строителен техник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0,5-13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428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977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9551" y="476672"/>
            <a:ext cx="6888621" cy="1357494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rgbClr val="FFC000"/>
                </a:solidFill>
              </a:rPr>
              <a:t>ПГЕМП “Христо Ботев“</a:t>
            </a:r>
            <a:endParaRPr lang="bg-BG" dirty="0">
              <a:solidFill>
                <a:srgbClr val="FFC000"/>
              </a:solidFill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604949"/>
              </p:ext>
            </p:extLst>
          </p:nvPr>
        </p:nvGraphicFramePr>
        <p:xfrm>
          <a:off x="179512" y="1556791"/>
          <a:ext cx="8928992" cy="4417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3939">
                  <a:extLst>
                    <a:ext uri="{9D8B030D-6E8A-4147-A177-3AD203B41FA5}">
                      <a16:colId xmlns:a16="http://schemas.microsoft.com/office/drawing/2014/main" val="257041640"/>
                    </a:ext>
                  </a:extLst>
                </a:gridCol>
                <a:gridCol w="941258">
                  <a:extLst>
                    <a:ext uri="{9D8B030D-6E8A-4147-A177-3AD203B41FA5}">
                      <a16:colId xmlns:a16="http://schemas.microsoft.com/office/drawing/2014/main" val="3325785625"/>
                    </a:ext>
                  </a:extLst>
                </a:gridCol>
                <a:gridCol w="2139223">
                  <a:extLst>
                    <a:ext uri="{9D8B030D-6E8A-4147-A177-3AD203B41FA5}">
                      <a16:colId xmlns:a16="http://schemas.microsoft.com/office/drawing/2014/main" val="785377327"/>
                    </a:ext>
                  </a:extLst>
                </a:gridCol>
                <a:gridCol w="1637170">
                  <a:extLst>
                    <a:ext uri="{9D8B030D-6E8A-4147-A177-3AD203B41FA5}">
                      <a16:colId xmlns:a16="http://schemas.microsoft.com/office/drawing/2014/main" val="1502923369"/>
                    </a:ext>
                  </a:extLst>
                </a:gridCol>
                <a:gridCol w="1757402">
                  <a:extLst>
                    <a:ext uri="{9D8B030D-6E8A-4147-A177-3AD203B41FA5}">
                      <a16:colId xmlns:a16="http://schemas.microsoft.com/office/drawing/2014/main" val="213724839"/>
                    </a:ext>
                  </a:extLst>
                </a:gridCol>
              </a:tblGrid>
              <a:tr h="935726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Специалност от професия/професия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брой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ЧЕ -разширено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Изпити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err="1" smtClean="0"/>
                        <a:t>Балообразуващи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21359"/>
                  </a:ext>
                </a:extLst>
              </a:tr>
              <a:tr h="983858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Компютърна техника и технологии/Техник</a:t>
                      </a:r>
                      <a:r>
                        <a:rPr lang="bg-BG" sz="1600" baseline="0" dirty="0" smtClean="0"/>
                        <a:t> на компютърни системи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1-26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 ИТ, ТП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903398"/>
                  </a:ext>
                </a:extLst>
              </a:tr>
              <a:tr h="842153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Автомобилна</a:t>
                      </a:r>
                      <a:r>
                        <a:rPr lang="bg-BG" sz="1600" baseline="0" dirty="0" smtClean="0"/>
                        <a:t> </a:t>
                      </a:r>
                      <a:r>
                        <a:rPr lang="bg-BG" sz="1600" baseline="0" dirty="0" err="1" smtClean="0"/>
                        <a:t>мехатроника</a:t>
                      </a:r>
                      <a:r>
                        <a:rPr lang="bg-BG" sz="1600" dirty="0" smtClean="0"/>
                        <a:t>/Техник по транспортна техника/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0,5-26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</a:t>
                      </a:r>
                      <a:r>
                        <a:rPr lang="bg-BG" baseline="0" dirty="0" smtClean="0"/>
                        <a:t> 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ИТ, ТП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193074"/>
                  </a:ext>
                </a:extLst>
              </a:tr>
              <a:tr h="14312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Телекомуникационни</a:t>
                      </a:r>
                      <a:r>
                        <a:rPr lang="bg-BG" sz="1600" baseline="0" dirty="0" smtClean="0"/>
                        <a:t> системи/Техник телекомуникационни системи/</a:t>
                      </a:r>
                      <a:endParaRPr lang="bg-BG" sz="1600" dirty="0" smtClean="0"/>
                    </a:p>
                    <a:p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0,5-26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БЕЛ,</a:t>
                      </a:r>
                      <a:r>
                        <a:rPr lang="bg-BG" baseline="0" dirty="0" smtClean="0"/>
                        <a:t> М</a:t>
                      </a:r>
                      <a:endParaRPr lang="bg-BG" dirty="0" smtClean="0"/>
                    </a:p>
                    <a:p>
                      <a:pPr algn="ctr"/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ИТ, ТП</a:t>
                      </a:r>
                    </a:p>
                    <a:p>
                      <a:pPr algn="ctr"/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16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717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31639" y="332656"/>
            <a:ext cx="6896534" cy="1501510"/>
          </a:xfrm>
        </p:spPr>
        <p:txBody>
          <a:bodyPr/>
          <a:lstStyle/>
          <a:p>
            <a:pPr algn="ctr"/>
            <a:r>
              <a:rPr lang="bg-BG" dirty="0" smtClean="0">
                <a:solidFill>
                  <a:srgbClr val="FFC000"/>
                </a:solidFill>
              </a:rPr>
              <a:t>ПГЕМП “Христо Ботев“</a:t>
            </a:r>
            <a:endParaRPr lang="bg-BG" dirty="0">
              <a:solidFill>
                <a:srgbClr val="FFC000"/>
              </a:solidFill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362058"/>
              </p:ext>
            </p:extLst>
          </p:nvPr>
        </p:nvGraphicFramePr>
        <p:xfrm>
          <a:off x="179512" y="1631880"/>
          <a:ext cx="8784977" cy="4333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4799">
                  <a:extLst>
                    <a:ext uri="{9D8B030D-6E8A-4147-A177-3AD203B41FA5}">
                      <a16:colId xmlns:a16="http://schemas.microsoft.com/office/drawing/2014/main" val="257041640"/>
                    </a:ext>
                  </a:extLst>
                </a:gridCol>
                <a:gridCol w="922410">
                  <a:extLst>
                    <a:ext uri="{9D8B030D-6E8A-4147-A177-3AD203B41FA5}">
                      <a16:colId xmlns:a16="http://schemas.microsoft.com/office/drawing/2014/main" val="3325785625"/>
                    </a:ext>
                  </a:extLst>
                </a:gridCol>
                <a:gridCol w="2096386">
                  <a:extLst>
                    <a:ext uri="{9D8B030D-6E8A-4147-A177-3AD203B41FA5}">
                      <a16:colId xmlns:a16="http://schemas.microsoft.com/office/drawing/2014/main" val="785377327"/>
                    </a:ext>
                  </a:extLst>
                </a:gridCol>
                <a:gridCol w="1604386">
                  <a:extLst>
                    <a:ext uri="{9D8B030D-6E8A-4147-A177-3AD203B41FA5}">
                      <a16:colId xmlns:a16="http://schemas.microsoft.com/office/drawing/2014/main" val="1502923369"/>
                    </a:ext>
                  </a:extLst>
                </a:gridCol>
                <a:gridCol w="1756996">
                  <a:extLst>
                    <a:ext uri="{9D8B030D-6E8A-4147-A177-3AD203B41FA5}">
                      <a16:colId xmlns:a16="http://schemas.microsoft.com/office/drawing/2014/main" val="213724839"/>
                    </a:ext>
                  </a:extLst>
                </a:gridCol>
              </a:tblGrid>
              <a:tr h="1038585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Специалност от професия/професия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Брой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ЧЕ-без интензивно и разширено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Изпити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err="1" smtClean="0"/>
                        <a:t>Балообразуващи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21359"/>
                  </a:ext>
                </a:extLst>
              </a:tr>
              <a:tr h="1009163">
                <a:tc>
                  <a:txBody>
                    <a:bodyPr/>
                    <a:lstStyle/>
                    <a:p>
                      <a:r>
                        <a:rPr lang="bg-BG" sz="1600" dirty="0" smtClean="0"/>
                        <a:t>Автотранспортна техника/Техник по транспортна техника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1-26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БЕЛ,</a:t>
                      </a:r>
                      <a:r>
                        <a:rPr lang="bg-BG" baseline="0" dirty="0" smtClean="0"/>
                        <a:t> М</a:t>
                      </a:r>
                      <a:endParaRPr lang="bg-BG" dirty="0" smtClean="0"/>
                    </a:p>
                    <a:p>
                      <a:pPr algn="ctr"/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dirty="0" smtClean="0"/>
                        <a:t>ИТ, ТП</a:t>
                      </a:r>
                    </a:p>
                    <a:p>
                      <a:pPr algn="ctr"/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903398"/>
                  </a:ext>
                </a:extLst>
              </a:tr>
              <a:tr h="17655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/>
                        <a:t>Възобновяеми енергийни източници//Техник на енергийни съоръжения и инсталации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1600" dirty="0" smtClean="0"/>
                    </a:p>
                    <a:p>
                      <a:r>
                        <a:rPr lang="bg-BG" sz="1600" dirty="0" smtClean="0"/>
                        <a:t>Охранителна техника и сигурност</a:t>
                      </a:r>
                      <a:endParaRPr lang="bg-BG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0,5-13</a:t>
                      </a:r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r>
                        <a:rPr lang="bg-BG" dirty="0" smtClean="0"/>
                        <a:t>0,5-13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АЕ</a:t>
                      </a:r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r>
                        <a:rPr lang="bg-BG" dirty="0" smtClean="0"/>
                        <a:t>АЕ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БЕЛ, М</a:t>
                      </a:r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r>
                        <a:rPr lang="bg-BG" dirty="0" smtClean="0"/>
                        <a:t>БЕЛ,М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/>
                        <a:t> ИТ,ТП</a:t>
                      </a:r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endParaRPr lang="bg-BG" dirty="0" smtClean="0"/>
                    </a:p>
                    <a:p>
                      <a:pPr algn="ctr"/>
                      <a:r>
                        <a:rPr lang="bg-BG" dirty="0" smtClean="0"/>
                        <a:t>ИТ,ТП</a:t>
                      </a:r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6745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457621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2518</TotalTime>
  <Words>747</Words>
  <Application>Microsoft Office PowerPoint</Application>
  <PresentationFormat>Презентация на цял екран (4:3)</PresentationFormat>
  <Paragraphs>338</Paragraphs>
  <Slides>15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Берлин</vt:lpstr>
      <vt:lpstr>    КЪДЕ  ДА УЧА?</vt:lpstr>
      <vt:lpstr>Гимназия с преподаване на чужд език “С. Радев“</vt:lpstr>
      <vt:lpstr>ПМГ “Хр. Смирненски“</vt:lpstr>
      <vt:lpstr>СУРИЧЕ „Д-р Петър Берон“</vt:lpstr>
      <vt:lpstr>VІ СУ “Св.Св. Кирил и Методий“</vt:lpstr>
      <vt:lpstr>V СУ “П. Р. Славейков“</vt:lpstr>
      <vt:lpstr>“П Г Т С “Арх. Й. Миланов</vt:lpstr>
      <vt:lpstr>ПГЕМП “Христо Ботев“</vt:lpstr>
      <vt:lpstr>ПГЕМП “Христо Ботев“</vt:lpstr>
      <vt:lpstr>ПГОТ “Св. Иван Рилски“</vt:lpstr>
      <vt:lpstr>ПГИ</vt:lpstr>
      <vt:lpstr>ТПГ “Мария Кюри“</vt:lpstr>
      <vt:lpstr>НАЧИН НА БАЛООБРАЗУВАНЕ</vt:lpstr>
      <vt:lpstr>Превръщане на оценките в точки</vt:lpstr>
      <vt:lpstr>Допълнителна информация</vt:lpstr>
    </vt:vector>
  </TitlesOfParts>
  <Company>Win-BG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 вас, кандидат -гимназисти!</dc:title>
  <dc:creator>SKAYVER</dc:creator>
  <cp:lastModifiedBy>TenevaSavetnik</cp:lastModifiedBy>
  <cp:revision>324</cp:revision>
  <dcterms:created xsi:type="dcterms:W3CDTF">2010-04-04T13:28:26Z</dcterms:created>
  <dcterms:modified xsi:type="dcterms:W3CDTF">2023-04-19T11:06:50Z</dcterms:modified>
</cp:coreProperties>
</file>